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2" r:id="rId7"/>
    <p:sldId id="290" r:id="rId8"/>
    <p:sldId id="259" r:id="rId9"/>
    <p:sldId id="273" r:id="rId10"/>
    <p:sldId id="264" r:id="rId11"/>
    <p:sldId id="272" r:id="rId12"/>
    <p:sldId id="274" r:id="rId13"/>
    <p:sldId id="265" r:id="rId14"/>
    <p:sldId id="267" r:id="rId15"/>
    <p:sldId id="284" r:id="rId16"/>
    <p:sldId id="275" r:id="rId17"/>
    <p:sldId id="268" r:id="rId18"/>
    <p:sldId id="269" r:id="rId19"/>
    <p:sldId id="266" r:id="rId20"/>
    <p:sldId id="270" r:id="rId21"/>
  </p:sldIdLst>
  <p:sldSz cx="9144000" cy="5143500" type="screen16x9"/>
  <p:notesSz cx="6858000" cy="9144000"/>
  <p:embeddedFontLst>
    <p:embeddedFont>
      <p:font typeface="Montserrat ExtraBold" panose="00000900000000000000"/>
      <p:bold r:id="rId25"/>
    </p:embeddedFont>
    <p:embeddedFont>
      <p:font typeface="Montserrat" panose="00000500000000000000"/>
      <p:regular r:id="rId26"/>
    </p:embeddedFont>
    <p:embeddedFont>
      <p:font typeface="Montserrat Medium" panose="00000600000000000000"/>
      <p:regular r:id="rId27"/>
      <p:bold r:id="rId28"/>
      <p:italic r:id="rId29"/>
      <p:boldItalic r:id="rId30"/>
    </p:embeddedFont>
    <p:embeddedFont>
      <p:font typeface="Comic Sans MS" panose="030F0702030302020204"/>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96" y="52"/>
      </p:cViewPr>
      <p:guideLst>
        <p:guide orient="horz" pos="1620"/>
        <p:guide pos="28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10.fntdata"/><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
        <p:cNvGrpSpPr/>
        <p:nvPr/>
      </p:nvGrpSpPr>
      <p:grpSpPr>
        <a:xfrm>
          <a:off x="0" y="0"/>
          <a:ext cx="0" cy="0"/>
          <a:chOff x="0" y="0"/>
          <a:chExt cx="0" cy="0"/>
        </a:xfrm>
      </p:grpSpPr>
      <p:sp>
        <p:nvSpPr>
          <p:cNvPr id="155" name="Google Shape;155;g12627b9b643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2627b9b643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0"/>
        <p:cNvGrpSpPr/>
        <p:nvPr/>
      </p:nvGrpSpPr>
      <p:grpSpPr>
        <a:xfrm>
          <a:off x="0" y="0"/>
          <a:ext cx="0" cy="0"/>
          <a:chOff x="0" y="0"/>
          <a:chExt cx="0" cy="0"/>
        </a:xfrm>
      </p:grpSpPr>
      <p:sp>
        <p:nvSpPr>
          <p:cNvPr id="161" name="Google Shape;161;g12627b9b64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627b9b643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9"/>
        <p:cNvGrpSpPr/>
        <p:nvPr/>
      </p:nvGrpSpPr>
      <p:grpSpPr>
        <a:xfrm>
          <a:off x="0" y="0"/>
          <a:ext cx="0" cy="0"/>
          <a:chOff x="0" y="0"/>
          <a:chExt cx="0" cy="0"/>
        </a:xfrm>
      </p:grpSpPr>
      <p:sp>
        <p:nvSpPr>
          <p:cNvPr id="170" name="Google Shape;170;g13c15d1aa3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c15d1aa3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5"/>
        <p:cNvGrpSpPr/>
        <p:nvPr/>
      </p:nvGrpSpPr>
      <p:grpSpPr>
        <a:xfrm>
          <a:off x="0" y="0"/>
          <a:ext cx="0" cy="0"/>
          <a:chOff x="0" y="0"/>
          <a:chExt cx="0" cy="0"/>
        </a:xfrm>
      </p:grpSpPr>
      <p:sp>
        <p:nvSpPr>
          <p:cNvPr id="176" name="Google Shape;176;g12627b9b643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627b9b643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CREDITS: This presentation template was created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3"/>
              </a:rPr>
              <a:t>Slidesgo</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including icons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4"/>
              </a:rPr>
              <a:t>Flaticon</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and infographics &amp; images by </a:t>
            </a:r>
            <a:r>
              <a:rPr lang="en-GB" sz="1000">
                <a:solidFill>
                  <a:schemeClr val="accent1"/>
                </a:solidFill>
                <a:uFill>
                  <a:noFill/>
                </a:uFill>
                <a:latin typeface="Montserrat Medium" panose="00000600000000000000"/>
                <a:ea typeface="Montserrat Medium" panose="00000600000000000000"/>
                <a:cs typeface="Montserrat Medium" panose="00000600000000000000"/>
                <a:sym typeface="Montserrat Medium" panose="00000600000000000000"/>
                <a:hlinkClick r:id="rId5"/>
              </a:rPr>
              <a:t>Freepik</a:t>
            </a:r>
            <a:r>
              <a:rPr lang="en-GB"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rPr>
              <a:t>. </a:t>
            </a:r>
            <a:endParaRPr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endParaRPr>
          </a:p>
          <a:p>
            <a:pPr marL="0" lvl="0" indent="0" algn="l" rtl="0">
              <a:spcBef>
                <a:spcPts val="300"/>
              </a:spcBef>
              <a:spcAft>
                <a:spcPts val="0"/>
              </a:spcAft>
              <a:buNone/>
            </a:pPr>
            <a:endParaRPr sz="1000">
              <a:solidFill>
                <a:schemeClr val="accent1"/>
              </a:solidFill>
              <a:latin typeface="Montserrat Medium" panose="00000600000000000000"/>
              <a:ea typeface="Montserrat Medium" panose="00000600000000000000"/>
              <a:cs typeface="Montserrat Medium" panose="00000600000000000000"/>
              <a:sym typeface="Montserrat Medium" panose="0000060000000000000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panose="00000900000000000000"/>
              <a:buNone/>
              <a:defRPr sz="2800">
                <a:solidFill>
                  <a:schemeClr val="lt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lvl="1">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panose="00000500000000000000"/>
              <a:buChar char="●"/>
              <a:defRPr sz="1800">
                <a:solidFill>
                  <a:schemeClr val="dk2"/>
                </a:solidFill>
                <a:latin typeface="Montserrat" panose="00000500000000000000"/>
                <a:ea typeface="Montserrat" panose="00000500000000000000"/>
                <a:cs typeface="Montserrat" panose="00000500000000000000"/>
                <a:sym typeface="Montserrat" panose="00000500000000000000"/>
              </a:defRPr>
            </a:lvl1pPr>
            <a:lvl2pPr marL="914400" lvl="1"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2pPr>
            <a:lvl3pPr marL="1371600" lvl="2"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3pPr>
            <a:lvl4pPr marL="1828800" lvl="3"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4pPr>
            <a:lvl5pPr marL="2286000" lvl="4"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5pPr>
            <a:lvl6pPr marL="2743200" lvl="5"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6pPr>
            <a:lvl7pPr marL="3200400" lvl="6"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7pPr>
            <a:lvl8pPr marL="3657600" lvl="7"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8pPr>
            <a:lvl9pPr marL="4114800" lvl="8" indent="-317500">
              <a:lnSpc>
                <a:spcPct val="100000"/>
              </a:lnSpc>
              <a:spcBef>
                <a:spcPts val="1600"/>
              </a:spcBef>
              <a:spcAft>
                <a:spcPts val="160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s://edgefxkits.com/blog/controlling-home-appliance-bluetooth-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1890800" y="970647"/>
            <a:ext cx="4581000" cy="144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900">
                <a:latin typeface="Comic Sans MS" panose="030F0702030302020204"/>
                <a:ea typeface="Comic Sans MS" panose="030F0702030302020204"/>
                <a:cs typeface="Comic Sans MS" panose="030F0702030302020204"/>
                <a:sym typeface="Comic Sans MS" panose="030F0702030302020204"/>
              </a:rPr>
              <a:t>The Circuit </a:t>
            </a:r>
            <a:endParaRPr sz="4900">
              <a:latin typeface="Comic Sans MS" panose="030F0702030302020204"/>
              <a:ea typeface="Comic Sans MS" panose="030F0702030302020204"/>
              <a:cs typeface="Comic Sans MS" panose="030F0702030302020204"/>
              <a:sym typeface="Comic Sans MS" panose="030F0702030302020204"/>
            </a:endParaRPr>
          </a:p>
          <a:p>
            <a:pPr marL="0" lvl="0" indent="0" algn="ctr" rtl="0">
              <a:spcBef>
                <a:spcPts val="0"/>
              </a:spcBef>
              <a:spcAft>
                <a:spcPts val="0"/>
              </a:spcAft>
              <a:buNone/>
            </a:pPr>
            <a:r>
              <a:rPr lang="en-GB" sz="4900">
                <a:latin typeface="Comic Sans MS" panose="030F0702030302020204"/>
                <a:ea typeface="Comic Sans MS" panose="030F0702030302020204"/>
                <a:cs typeface="Comic Sans MS" panose="030F0702030302020204"/>
                <a:sym typeface="Comic Sans MS" panose="030F0702030302020204"/>
              </a:rPr>
              <a:t>Breakers</a:t>
            </a:r>
            <a:endParaRPr sz="4900">
              <a:latin typeface="Comic Sans MS" panose="030F0702030302020204"/>
              <a:ea typeface="Comic Sans MS" panose="030F0702030302020204"/>
              <a:cs typeface="Comic Sans MS" panose="030F0702030302020204"/>
              <a:sym typeface="Comic Sans MS" panose="030F0702030302020204"/>
            </a:endParaRPr>
          </a:p>
        </p:txBody>
      </p:sp>
      <p:sp>
        <p:nvSpPr>
          <p:cNvPr id="159" name="Google Shape;159;p36"/>
          <p:cNvSpPr txBox="1">
            <a:spLocks noGrp="1"/>
          </p:cNvSpPr>
          <p:nvPr>
            <p:ph type="subTitle" idx="1"/>
          </p:nvPr>
        </p:nvSpPr>
        <p:spPr>
          <a:xfrm>
            <a:off x="2216300" y="2920475"/>
            <a:ext cx="4255500" cy="18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500"/>
              <a:t>Team Members-</a:t>
            </a:r>
            <a:endParaRPr sz="1500"/>
          </a:p>
          <a:p>
            <a:pPr marL="0" lvl="0" indent="0" algn="ctr" rtl="0">
              <a:spcBef>
                <a:spcPts val="0"/>
              </a:spcBef>
              <a:spcAft>
                <a:spcPts val="0"/>
              </a:spcAft>
              <a:buNone/>
            </a:pPr>
            <a:r>
              <a:rPr lang="en-GB" sz="1500"/>
              <a:t>1. Himanshu Galav (2021EEB1177)</a:t>
            </a:r>
            <a:endParaRPr sz="1500"/>
          </a:p>
          <a:p>
            <a:pPr marL="0" lvl="0" indent="0" algn="ctr" rtl="0">
              <a:spcBef>
                <a:spcPts val="0"/>
              </a:spcBef>
              <a:spcAft>
                <a:spcPts val="0"/>
              </a:spcAft>
              <a:buNone/>
            </a:pPr>
            <a:r>
              <a:rPr lang="en-GB" sz="1500"/>
              <a:t>2. Jigyasa Singh </a:t>
            </a:r>
            <a:r>
              <a:rPr lang="en-GB" sz="1500">
                <a:solidFill>
                  <a:schemeClr val="lt2"/>
                </a:solidFill>
              </a:rPr>
              <a:t>(2021EEB1182)</a:t>
            </a:r>
            <a:endParaRPr sz="1500"/>
          </a:p>
          <a:p>
            <a:pPr marL="0" lvl="0" indent="0" algn="ctr" rtl="0">
              <a:spcBef>
                <a:spcPts val="0"/>
              </a:spcBef>
              <a:spcAft>
                <a:spcPts val="0"/>
              </a:spcAft>
              <a:buNone/>
            </a:pPr>
            <a:r>
              <a:rPr lang="en-GB" sz="1500"/>
              <a:t>3. Lokesh Jassal </a:t>
            </a:r>
            <a:r>
              <a:rPr lang="en-GB" sz="1500">
                <a:solidFill>
                  <a:schemeClr val="lt2"/>
                </a:solidFill>
              </a:rPr>
              <a:t>(2021EEB1185)</a:t>
            </a:r>
            <a:endParaRPr sz="1500"/>
          </a:p>
          <a:p>
            <a:pPr marL="0" lvl="0" indent="0" algn="ctr" rtl="0">
              <a:spcBef>
                <a:spcPts val="0"/>
              </a:spcBef>
              <a:spcAft>
                <a:spcPts val="0"/>
              </a:spcAft>
              <a:buNone/>
            </a:pPr>
            <a:r>
              <a:rPr lang="en-GB" sz="1500"/>
              <a:t>4. Mehul Gupta </a:t>
            </a:r>
            <a:r>
              <a:rPr lang="en-GB" sz="1500">
                <a:solidFill>
                  <a:schemeClr val="lt2"/>
                </a:solidFill>
              </a:rPr>
              <a:t>(2021EEB1188)</a:t>
            </a:r>
            <a:endParaRPr sz="1500"/>
          </a:p>
          <a:p>
            <a:pPr marL="0" lvl="0" indent="0" algn="ctr" rtl="0">
              <a:spcBef>
                <a:spcPts val="0"/>
              </a:spcBef>
              <a:spcAft>
                <a:spcPts val="0"/>
              </a:spcAft>
              <a:buNone/>
            </a:pPr>
            <a:r>
              <a:rPr lang="en-GB" sz="1500"/>
              <a:t>5. Pranav Bali </a:t>
            </a:r>
            <a:r>
              <a:rPr lang="en-GB" sz="1500">
                <a:solidFill>
                  <a:schemeClr val="lt2"/>
                </a:solidFill>
              </a:rPr>
              <a:t>(2021EEB1193)</a:t>
            </a:r>
            <a:endParaRPr sz="1500"/>
          </a:p>
          <a:p>
            <a:pPr marL="0" lvl="0" indent="0" algn="ctr" rtl="0">
              <a:spcBef>
                <a:spcPts val="0"/>
              </a:spcBef>
              <a:spcAft>
                <a:spcPts val="0"/>
              </a:spcAft>
              <a:buNone/>
            </a:pPr>
            <a:r>
              <a:rPr lang="en-GB" sz="1500"/>
              <a:t>6. Jatin Goyal </a:t>
            </a:r>
            <a:r>
              <a:rPr lang="en-GB" sz="1500">
                <a:solidFill>
                  <a:schemeClr val="lt2"/>
                </a:solidFill>
              </a:rPr>
              <a:t>(2021EEB1180)</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96265" y="290195"/>
            <a:ext cx="2837180" cy="760095"/>
          </a:xfrm>
        </p:spPr>
        <p:txBody>
          <a:bodyPr/>
          <a:p>
            <a:r>
              <a:rPr lang="en-US"/>
              <a:t>DC Motor</a:t>
            </a:r>
            <a:endParaRPr lang="en-US"/>
          </a:p>
        </p:txBody>
      </p:sp>
      <p:sp>
        <p:nvSpPr>
          <p:cNvPr id="3" name="Text Placeholder 2"/>
          <p:cNvSpPr>
            <a:spLocks noGrp="1"/>
          </p:cNvSpPr>
          <p:nvPr>
            <p:ph type="body" idx="1"/>
          </p:nvPr>
        </p:nvSpPr>
        <p:spPr>
          <a:xfrm>
            <a:off x="4244340" y="1753235"/>
            <a:ext cx="3232785" cy="2301240"/>
          </a:xfrm>
        </p:spPr>
        <p:txBody>
          <a:bodyPr/>
          <a:p>
            <a:pPr marL="127000" indent="0">
              <a:buNone/>
            </a:pPr>
            <a:br>
              <a:rPr lang="en-US" dirty="0">
                <a:effectLst/>
                <a:latin typeface="Times New Roman" panose="02020603050405020304" pitchFamily="18" charset="0"/>
                <a:cs typeface="Times New Roman" panose="02020603050405020304" pitchFamily="18" charset="0"/>
                <a:sym typeface="+mn-ea"/>
              </a:rPr>
            </a:br>
            <a:r>
              <a:rPr lang="en-US" dirty="0">
                <a:solidFill>
                  <a:schemeClr val="tx1">
                    <a:lumMod val="50000"/>
                    <a:lumOff val="50000"/>
                  </a:schemeClr>
                </a:solidFill>
                <a:effectLst/>
                <a:latin typeface="Times New Roman" panose="02020603050405020304" pitchFamily="18" charset="0"/>
                <a:cs typeface="Times New Roman" panose="02020603050405020304" pitchFamily="18" charset="0"/>
                <a:sym typeface="+mn-ea"/>
              </a:rPr>
              <a:t>TWO DC MOTORS </a:t>
            </a:r>
            <a:r>
              <a:rPr lang="en-US" dirty="0">
                <a:solidFill>
                  <a:schemeClr val="tx2">
                    <a:lumMod val="75000"/>
                  </a:schemeClr>
                </a:solidFill>
                <a:effectLst/>
                <a:latin typeface="Times New Roman" panose="02020603050405020304" pitchFamily="18" charset="0"/>
                <a:cs typeface="Times New Roman" panose="02020603050405020304" pitchFamily="18" charset="0"/>
                <a:sym typeface="+mn-ea"/>
              </a:rPr>
              <a:t>of high torque are fitted at the back side of the chair which moves the wheelchair left-right, forward-backward and turn around.</a:t>
            </a:r>
            <a:endParaRPr lang="en-US" b="0" dirty="0">
              <a:solidFill>
                <a:schemeClr val="tx2">
                  <a:lumMod val="75000"/>
                </a:schemeClr>
              </a:solidFill>
              <a:effectLst/>
              <a:latin typeface="Times New Roman" panose="02020603050405020304" pitchFamily="18" charset="0"/>
              <a:cs typeface="Times New Roman" panose="02020603050405020304" pitchFamily="18" charset="0"/>
            </a:endParaRPr>
          </a:p>
          <a:p>
            <a:pPr marL="127000" indent="0">
              <a:buNone/>
            </a:pPr>
            <a:endParaRPr lang="en-US"/>
          </a:p>
        </p:txBody>
      </p:sp>
      <p:pic>
        <p:nvPicPr>
          <p:cNvPr id="4104" name="Picture 8" descr="DC Motor - 10RPM - 12Volts - Robu.in | Indian Online Store | RC Hobby |  Robotics"/>
          <p:cNvPicPr>
            <a:picLocks noChangeAspect="1" noChangeArrowheads="1"/>
          </p:cNvPicPr>
          <p:nvPr/>
        </p:nvPicPr>
        <p:blipFill>
          <a:blip r:embed="rId1">
            <a:extLst>
              <a:ext uri="{28A0092B-C50C-407E-A947-70E740481C1C}">
                <a14:useLocalDpi xmlns:a14="http://schemas.microsoft.com/office/drawing/2010/main" val="0"/>
              </a:ext>
            </a:extLst>
          </a:blip>
          <a:srcRect l="7333" t="16322" r="19726" b="17709"/>
          <a:stretch>
            <a:fillRect/>
          </a:stretch>
        </p:blipFill>
        <p:spPr bwMode="auto">
          <a:xfrm>
            <a:off x="622300" y="1512570"/>
            <a:ext cx="3535680" cy="2520950"/>
          </a:xfrm>
          <a:prstGeom prst="rect">
            <a:avLst/>
          </a:prstGeom>
          <a:noFill/>
          <a:ln w="57150">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79595" y="2028190"/>
            <a:ext cx="3044825" cy="1814830"/>
          </a:xfrm>
          <a:prstGeom prst="rect">
            <a:avLst/>
          </a:prstGeom>
          <a:noFill/>
        </p:spPr>
        <p:txBody>
          <a:bodyPr wrap="square">
            <a:spAutoFit/>
          </a:bodyPr>
          <a:lstStyle/>
          <a:p>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TWO WHEELS </a:t>
            </a:r>
            <a:r>
              <a:rPr lang="en-US" dirty="0">
                <a:solidFill>
                  <a:schemeClr val="tx2">
                    <a:lumMod val="75000"/>
                  </a:schemeClr>
                </a:solidFill>
              </a:rPr>
              <a:t>at the back are connected to the shaft of the motors. One wheel is also connected at the front with a small rod.</a:t>
            </a:r>
            <a:endParaRPr lang="en-US" dirty="0">
              <a:solidFill>
                <a:schemeClr val="tx2">
                  <a:lumMod val="75000"/>
                </a:schemeClr>
              </a:solidFill>
            </a:endParaRPr>
          </a:p>
          <a:p>
            <a:endParaRPr lang="en-US" dirty="0"/>
          </a:p>
          <a:p>
            <a:br>
              <a:rPr lang="en-US" dirty="0"/>
            </a:br>
            <a:endParaRPr lang="en-IN" dirty="0"/>
          </a:p>
        </p:txBody>
      </p:sp>
      <p:sp>
        <p:nvSpPr>
          <p:cNvPr id="2" name="Title 1"/>
          <p:cNvSpPr>
            <a:spLocks noGrp="1"/>
          </p:cNvSpPr>
          <p:nvPr>
            <p:ph type="title"/>
          </p:nvPr>
        </p:nvSpPr>
        <p:spPr>
          <a:xfrm>
            <a:off x="512445" y="350520"/>
            <a:ext cx="2837180" cy="760095"/>
          </a:xfrm>
        </p:spPr>
        <p:txBody>
          <a:bodyPr/>
          <a:p>
            <a:r>
              <a:rPr lang="en-US"/>
              <a:t>Wheels</a:t>
            </a:r>
            <a:endParaRPr lang="en-US"/>
          </a:p>
        </p:txBody>
      </p:sp>
      <p:pic>
        <p:nvPicPr>
          <p:cNvPr id="3" name="Picture 2" descr="WhatsApp Image 2022-07-12 at 10.38.52 PM"/>
          <p:cNvPicPr>
            <a:picLocks noChangeAspect="1"/>
          </p:cNvPicPr>
          <p:nvPr/>
        </p:nvPicPr>
        <p:blipFill>
          <a:blip r:embed="rId1"/>
          <a:srcRect l="8588" t="40370" r="13755" b="5494"/>
          <a:stretch>
            <a:fillRect/>
          </a:stretch>
        </p:blipFill>
        <p:spPr>
          <a:xfrm>
            <a:off x="512445" y="1165225"/>
            <a:ext cx="3560445" cy="3307715"/>
          </a:xfrm>
          <a:prstGeom prst="rect">
            <a:avLst/>
          </a:prstGeom>
          <a:ln w="57150">
            <a:solidFill>
              <a:schemeClr val="tx2"/>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26585" y="1764665"/>
            <a:ext cx="3376295" cy="2121535"/>
          </a:xfrm>
        </p:spPr>
        <p:txBody>
          <a:bodyPr/>
          <a:lstStyle/>
          <a:p>
            <a:pPr marL="155575" indent="0" rtl="0">
              <a:spcBef>
                <a:spcPts val="0"/>
              </a:spcBef>
              <a:spcAft>
                <a:spcPts val="0"/>
              </a:spcAft>
              <a:buNone/>
            </a:pPr>
            <a:endParaRPr lang="en-US" sz="1800" b="0" i="0" u="none" strike="noStrike" dirty="0">
              <a:solidFill>
                <a:schemeClr val="tx1">
                  <a:lumMod val="75000"/>
                  <a:lumOff val="25000"/>
                </a:schemeClr>
              </a:solidFill>
              <a:effectLst/>
              <a:latin typeface="Arial" panose="020B0604020202020204" pitchFamily="34" charset="0"/>
            </a:endParaRPr>
          </a:p>
          <a:p>
            <a:pPr marL="155575" indent="0" algn="just" rtl="0">
              <a:spcBef>
                <a:spcPts val="0"/>
              </a:spcBef>
              <a:spcAft>
                <a:spcPts val="0"/>
              </a:spcAft>
              <a:buNone/>
            </a:pPr>
            <a:r>
              <a:rPr lang="en-US" sz="1400" b="0" i="0" u="none" strike="noStrike" dirty="0">
                <a:solidFill>
                  <a:schemeClr val="tx2">
                    <a:lumMod val="75000"/>
                  </a:schemeClr>
                </a:solidFill>
                <a:effectLst/>
                <a:latin typeface="Arial" panose="020B0604020202020204" pitchFamily="34" charset="0"/>
              </a:rPr>
              <a:t>The electrical power is supplied by the three rechargeable batteries connected in series. Each battery is of 3.7V which is collectively 11.1V. Near the front wheel, battery charger is fitted which can be used to recharge the batteries.</a:t>
            </a:r>
            <a:endParaRPr lang="en-US" sz="1400" b="0" dirty="0">
              <a:solidFill>
                <a:schemeClr val="tx2">
                  <a:lumMod val="75000"/>
                </a:schemeClr>
              </a:solidFill>
              <a:effectLst/>
            </a:endParaRPr>
          </a:p>
          <a:p>
            <a:pPr marL="155575" indent="0">
              <a:buNone/>
            </a:pPr>
            <a:endParaRPr lang="en-IN" dirty="0"/>
          </a:p>
          <a:p>
            <a:pPr marL="155575" indent="0">
              <a:buNone/>
            </a:pPr>
            <a:endParaRPr lang="en-IN" dirty="0"/>
          </a:p>
        </p:txBody>
      </p:sp>
      <p:pic>
        <p:nvPicPr>
          <p:cNvPr id="5122" name="Picture 2" descr="Lithium Ion 3.7v 2600mah Batteries at Rs 142 | Lithium Ion Battery | ID:  88580309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0250" y="1546860"/>
            <a:ext cx="3492500" cy="2828290"/>
          </a:xfrm>
          <a:prstGeom prst="rect">
            <a:avLst/>
          </a:prstGeom>
          <a:noFill/>
          <a:ln w="57150">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66115" y="364490"/>
            <a:ext cx="2837180" cy="760095"/>
          </a:xfrm>
        </p:spPr>
        <p:txBody>
          <a:bodyPr/>
          <a:p>
            <a:r>
              <a:rPr lang="en-US"/>
              <a:t>Batteries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46075" y="216535"/>
            <a:ext cx="3270885" cy="591185"/>
          </a:xfrm>
        </p:spPr>
        <p:txBody>
          <a:bodyPr/>
          <a:p>
            <a:r>
              <a:rPr lang="en-US"/>
              <a:t>UltraSonic Sensor</a:t>
            </a:r>
            <a:endParaRPr lang="en-US"/>
          </a:p>
        </p:txBody>
      </p:sp>
      <p:sp>
        <p:nvSpPr>
          <p:cNvPr id="4" name="Text Placeholder 3"/>
          <p:cNvSpPr>
            <a:spLocks noGrp="1"/>
          </p:cNvSpPr>
          <p:nvPr>
            <p:ph type="body" idx="1"/>
          </p:nvPr>
        </p:nvSpPr>
        <p:spPr>
          <a:xfrm>
            <a:off x="4426585" y="1764665"/>
            <a:ext cx="3376295" cy="2121535"/>
          </a:xfrm>
        </p:spPr>
        <p:txBody>
          <a:bodyPr/>
          <a:p>
            <a:pPr marL="155575" indent="0" rtl="0">
              <a:spcBef>
                <a:spcPts val="0"/>
              </a:spcBef>
              <a:spcAft>
                <a:spcPts val="0"/>
              </a:spcAft>
              <a:buNone/>
            </a:pPr>
            <a:r>
              <a:rPr lang="en-US" sz="1400" b="0" i="0" u="none" strike="noStrike" dirty="0">
                <a:solidFill>
                  <a:schemeClr val="tx2">
                    <a:lumMod val="75000"/>
                  </a:schemeClr>
                </a:solidFill>
                <a:effectLst/>
                <a:latin typeface="Arial" panose="020B0604020202020204" pitchFamily="34" charset="0"/>
              </a:rPr>
              <a:t>Ultrasonic sensor is a type of a senor that is used to measure the distance of a obstacle. It consist of a wave transmitter and a wave reciever. It operates at voltage of 5V.</a:t>
            </a:r>
            <a:endParaRPr lang="en-IN" dirty="0"/>
          </a:p>
        </p:txBody>
      </p:sp>
      <p:pic>
        <p:nvPicPr>
          <p:cNvPr id="100" name="Picture 99"/>
          <p:cNvPicPr/>
          <p:nvPr/>
        </p:nvPicPr>
        <p:blipFill>
          <a:blip r:embed="rId1"/>
          <a:stretch>
            <a:fillRect/>
          </a:stretch>
        </p:blipFill>
        <p:spPr>
          <a:xfrm>
            <a:off x="346075" y="1033780"/>
            <a:ext cx="3989070" cy="3463290"/>
          </a:xfrm>
          <a:prstGeom prst="rect">
            <a:avLst/>
          </a:prstGeom>
          <a:noFill/>
          <a:ln w="57150">
            <a:solidFill>
              <a:schemeClr val="accent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20725" y="999490"/>
            <a:ext cx="6557010" cy="2529840"/>
          </a:xfrm>
        </p:spPr>
        <p:txBody>
          <a:bodyPr/>
          <a:p>
            <a:r>
              <a:rPr lang="en-US" sz="4800"/>
              <a:t>Arduino Code Explaination</a:t>
            </a:r>
            <a:endParaRPr lang="en-US" sz="4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38500" y="232476"/>
            <a:ext cx="7172100" cy="1552736"/>
          </a:xfrm>
        </p:spPr>
        <p:txBody>
          <a:bodyPr/>
          <a:lstStyle/>
          <a:p>
            <a:pPr marL="155575" indent="0">
              <a:buNone/>
            </a:pPr>
            <a:r>
              <a:rPr lang="en-IN" sz="3200" dirty="0">
                <a:solidFill>
                  <a:schemeClr val="tx2">
                    <a:lumMod val="75000"/>
                  </a:schemeClr>
                </a:solidFill>
                <a:latin typeface="Times New Roman" panose="02020603050405020304" pitchFamily="18" charset="0"/>
                <a:cs typeface="Times New Roman" panose="02020603050405020304" pitchFamily="18" charset="0"/>
              </a:rPr>
              <a:t>EXECUTION</a:t>
            </a:r>
            <a:endParaRPr lang="en-IN" sz="32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buNone/>
            </a:pPr>
            <a:endParaRPr lang="en-IN" sz="1400" dirty="0">
              <a:solidFill>
                <a:schemeClr val="tx2">
                  <a:lumMod val="75000"/>
                </a:schemeClr>
              </a:solidFill>
            </a:endParaRPr>
          </a:p>
          <a:p>
            <a:pPr marL="155575" indent="0" algn="just">
              <a:buNone/>
            </a:pPr>
            <a:r>
              <a:rPr lang="en-IN" sz="1400" dirty="0">
                <a:solidFill>
                  <a:schemeClr val="tx2">
                    <a:lumMod val="75000"/>
                  </a:schemeClr>
                </a:solidFill>
                <a:latin typeface="Times New Roman" panose="02020603050405020304" pitchFamily="18" charset="0"/>
                <a:cs typeface="Times New Roman" panose="02020603050405020304" pitchFamily="18" charset="0"/>
              </a:rPr>
              <a:t>The wheel chair is controlled by an in the phone.</a:t>
            </a:r>
            <a:endParaRPr lang="en-IN" sz="14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lgn="just">
              <a:buNone/>
            </a:pPr>
            <a:r>
              <a:rPr lang="en-IN" sz="1400" dirty="0">
                <a:solidFill>
                  <a:schemeClr val="tx2">
                    <a:lumMod val="75000"/>
                  </a:schemeClr>
                </a:solidFill>
                <a:latin typeface="Times New Roman" panose="02020603050405020304" pitchFamily="18" charset="0"/>
                <a:cs typeface="Times New Roman" panose="02020603050405020304" pitchFamily="18" charset="0"/>
              </a:rPr>
              <a:t>The app offers a set of commands which are as follows:</a:t>
            </a:r>
            <a:endParaRPr lang="en-IN" sz="14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lgn="just">
              <a:buNone/>
            </a:pPr>
            <a:endParaRPr lang="en-IN" sz="14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buNone/>
            </a:pPr>
            <a:endParaRPr lang="en-IN" dirty="0"/>
          </a:p>
          <a:p>
            <a:pPr marL="155575" indent="0">
              <a:buNone/>
            </a:pPr>
            <a:endParaRPr lang="en-IN" dirty="0"/>
          </a:p>
          <a:p>
            <a:pPr marL="155575" indent="0">
              <a:buNone/>
            </a:pPr>
            <a:endParaRPr lang="en-IN" dirty="0"/>
          </a:p>
          <a:p>
            <a:pPr marL="155575" indent="0">
              <a:buNone/>
            </a:pPr>
            <a:endParaRPr lang="en-IN" sz="3200" dirty="0">
              <a:latin typeface="Times New Roman" panose="02020603050405020304" pitchFamily="18" charset="0"/>
              <a:cs typeface="Times New Roman" panose="02020603050405020304" pitchFamily="18" charset="0"/>
            </a:endParaRPr>
          </a:p>
          <a:p>
            <a:pPr marL="155575" indent="0" algn="ctr">
              <a:buNone/>
            </a:pPr>
            <a:r>
              <a:rPr lang="en-IN" sz="3200" dirty="0">
                <a:latin typeface="Times New Roman" panose="02020603050405020304" pitchFamily="18" charset="0"/>
                <a:cs typeface="Times New Roman" panose="02020603050405020304" pitchFamily="18" charset="0"/>
              </a:rPr>
              <a:t>                                                              </a:t>
            </a:r>
            <a:endParaRPr lang="en-IN" sz="3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1"/>
          <a:srcRect l="4566" t="8711"/>
          <a:stretch>
            <a:fillRect/>
          </a:stretch>
        </p:blipFill>
        <p:spPr>
          <a:xfrm>
            <a:off x="1139124" y="1697063"/>
            <a:ext cx="7741403" cy="33011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64988" y="2138761"/>
            <a:ext cx="3533615" cy="3076413"/>
          </a:xfrm>
        </p:spPr>
        <p:txBody>
          <a:bodyPr/>
          <a:lstStyle/>
          <a:p>
            <a:pPr marL="155575" indent="0">
              <a:buNone/>
            </a:pPr>
            <a:r>
              <a:rPr lang="en-IN" sz="1400" dirty="0">
                <a:solidFill>
                  <a:schemeClr val="tx2">
                    <a:lumMod val="75000"/>
                  </a:schemeClr>
                </a:solidFill>
                <a:latin typeface="Times New Roman" panose="02020603050405020304" pitchFamily="18" charset="0"/>
                <a:cs typeface="Times New Roman" panose="02020603050405020304" pitchFamily="18" charset="0"/>
              </a:rPr>
              <a:t>These commands as alphabets are passed to the Arduino by the app which in turn generates a certain movement for the wheel chair.</a:t>
            </a:r>
            <a:endParaRPr lang="en-IN" sz="14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buNone/>
            </a:pPr>
            <a:r>
              <a:rPr lang="en-IN" sz="1400" dirty="0">
                <a:solidFill>
                  <a:schemeClr val="tx2">
                    <a:lumMod val="75000"/>
                  </a:schemeClr>
                </a:solidFill>
                <a:latin typeface="Times New Roman" panose="02020603050405020304" pitchFamily="18" charset="0"/>
                <a:cs typeface="Times New Roman" panose="02020603050405020304" pitchFamily="18" charset="0"/>
              </a:rPr>
              <a:t>For ex:</a:t>
            </a:r>
            <a:endParaRPr lang="en-IN" sz="14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buNone/>
            </a:pPr>
            <a:r>
              <a:rPr lang="en-IN" sz="1400" dirty="0">
                <a:solidFill>
                  <a:schemeClr val="tx2">
                    <a:lumMod val="75000"/>
                  </a:schemeClr>
                </a:solidFill>
                <a:latin typeface="Times New Roman" panose="02020603050405020304" pitchFamily="18" charset="0"/>
                <a:cs typeface="Times New Roman" panose="02020603050405020304" pitchFamily="18" charset="0"/>
              </a:rPr>
              <a:t>If we press forward tab, the alphabet “f”</a:t>
            </a:r>
            <a:endParaRPr lang="en-IN" sz="14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buNone/>
            </a:pPr>
            <a:r>
              <a:rPr lang="en-IN" sz="1400" dirty="0">
                <a:solidFill>
                  <a:schemeClr val="tx2">
                    <a:lumMod val="75000"/>
                  </a:schemeClr>
                </a:solidFill>
                <a:latin typeface="Times New Roman" panose="02020603050405020304" pitchFamily="18" charset="0"/>
                <a:cs typeface="Times New Roman" panose="02020603050405020304" pitchFamily="18" charset="0"/>
              </a:rPr>
              <a:t>is passed to the Arduino which has asset of codes.</a:t>
            </a:r>
            <a:endParaRPr lang="en-IN" sz="14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buNone/>
            </a:pPr>
            <a:r>
              <a:rPr lang="en-IN" sz="1400" dirty="0">
                <a:solidFill>
                  <a:schemeClr val="tx2">
                    <a:lumMod val="75000"/>
                  </a:schemeClr>
                </a:solidFill>
                <a:latin typeface="Times New Roman" panose="02020603050405020304" pitchFamily="18" charset="0"/>
                <a:cs typeface="Times New Roman" panose="02020603050405020304" pitchFamily="18" charset="0"/>
              </a:rPr>
              <a:t>It checks the received command in the code and generates the forward movement. </a:t>
            </a:r>
            <a:endParaRPr lang="en-IN" sz="14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buNone/>
            </a:pPr>
            <a:r>
              <a:rPr lang="en-IN" sz="1400" dirty="0">
                <a:solidFill>
                  <a:schemeClr val="tx2">
                    <a:lumMod val="75000"/>
                  </a:schemeClr>
                </a:solidFill>
                <a:latin typeface="Times New Roman" panose="02020603050405020304" pitchFamily="18" charset="0"/>
                <a:cs typeface="Times New Roman" panose="02020603050405020304" pitchFamily="18" charset="0"/>
              </a:rPr>
              <a:t>This generated movement is passed onto the motor driver.</a:t>
            </a:r>
            <a:endParaRPr lang="en-IN" sz="1400"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1"/>
          <a:srcRect t="9670"/>
          <a:stretch>
            <a:fillRect/>
          </a:stretch>
        </p:blipFill>
        <p:spPr>
          <a:xfrm>
            <a:off x="844659" y="309966"/>
            <a:ext cx="3727341" cy="4649492"/>
          </a:xfrm>
          <a:prstGeom prst="rect">
            <a:avLst/>
          </a:prstGeom>
          <a:ln w="57150">
            <a:solidFill>
              <a:schemeClr val="tx2">
                <a:lumMod val="75000"/>
              </a:schemeClr>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38500" y="433953"/>
            <a:ext cx="7172100" cy="3851972"/>
          </a:xfrm>
        </p:spPr>
        <p:txBody>
          <a:bodyPr/>
          <a:lstStyle/>
          <a:p>
            <a:pPr marL="155575" indent="0">
              <a:buNone/>
            </a:pPr>
            <a:r>
              <a:rPr lang="en-IN" sz="2000" dirty="0">
                <a:solidFill>
                  <a:schemeClr val="tx2">
                    <a:lumMod val="75000"/>
                  </a:schemeClr>
                </a:solidFill>
                <a:latin typeface="Times New Roman" panose="02020603050405020304" pitchFamily="18" charset="0"/>
                <a:cs typeface="Times New Roman" panose="02020603050405020304" pitchFamily="18" charset="0"/>
              </a:rPr>
              <a:t>FUTURE</a:t>
            </a:r>
            <a:endParaRPr lang="en-IN" sz="20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buNone/>
            </a:pPr>
            <a:endParaRPr lang="en-IN" sz="20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buNone/>
            </a:pPr>
            <a:r>
              <a:rPr lang="en-IN" sz="1800" dirty="0">
                <a:solidFill>
                  <a:schemeClr val="tx2">
                    <a:lumMod val="75000"/>
                  </a:schemeClr>
                </a:solidFill>
                <a:effectLst/>
                <a:latin typeface="Times New Roman" panose="02020603050405020304" pitchFamily="18" charset="0"/>
                <a:ea typeface="Times New Roman" panose="02020603050405020304" pitchFamily="18" charset="0"/>
              </a:rPr>
              <a:t>In the future a lot of improvisation can be done to our prototype of a wirelessly controlled wheelchair; It can be made much more comfortable by improving the cushioning and high-power motors can be used to increase the load capacity of the chair. Better Bluetooth technology will lead to a better response from the chair and thus increasing the range of the wireless connection. The app used for controlling the wheelchair can also be improved. The cost can be reduced.</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a:p>
            <a:pPr marL="155575" indent="0">
              <a:buNone/>
            </a:pPr>
            <a:endParaRPr lang="en-IN" sz="2000" dirty="0">
              <a:solidFill>
                <a:schemeClr val="tx2">
                  <a:lumMod val="75000"/>
                </a:schemeClr>
              </a:solidFill>
              <a:latin typeface="Times New Roman" panose="02020603050405020304" pitchFamily="18" charset="0"/>
              <a:cs typeface="Times New Roman" panose="02020603050405020304" pitchFamily="18" charset="0"/>
            </a:endParaRPr>
          </a:p>
          <a:p>
            <a:endParaRPr lang="en-IN" sz="2000" dirty="0">
              <a:solidFill>
                <a:schemeClr val="tx2">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38500" y="1246025"/>
            <a:ext cx="7172100" cy="3581697"/>
          </a:xfrm>
        </p:spPr>
        <p:txBody>
          <a:bodyPr/>
          <a:lstStyle/>
          <a:p>
            <a:endParaRPr lang="en-IN" dirty="0"/>
          </a:p>
          <a:p>
            <a:endParaRPr lang="en-IN" dirty="0"/>
          </a:p>
          <a:p>
            <a:endParaRPr lang="en-IN" dirty="0"/>
          </a:p>
          <a:p>
            <a:endParaRPr lang="en-IN" dirty="0"/>
          </a:p>
          <a:p>
            <a:endParaRPr lang="en-IN" dirty="0"/>
          </a:p>
          <a:p>
            <a:pPr marL="155575" indent="0">
              <a:buNone/>
            </a:pPr>
            <a:endParaRPr lang="en-IN" dirty="0"/>
          </a:p>
          <a:p>
            <a:pPr marL="155575" indent="0">
              <a:buNone/>
            </a:pPr>
            <a:endParaRPr lang="en-IN" dirty="0"/>
          </a:p>
          <a:p>
            <a:pPr marL="155575" indent="0">
              <a:buNone/>
            </a:pPr>
            <a:endParaRPr lang="en-IN" dirty="0"/>
          </a:p>
          <a:p>
            <a:pPr marL="155575" indent="0">
              <a:buNone/>
            </a:pPr>
            <a:r>
              <a:rPr lang="en-IN" sz="3600" dirty="0">
                <a:solidFill>
                  <a:schemeClr val="tx2">
                    <a:lumMod val="75000"/>
                  </a:schemeClr>
                </a:solidFill>
                <a:latin typeface="Times New Roman" panose="02020603050405020304" pitchFamily="18" charset="0"/>
                <a:cs typeface="Times New Roman" panose="02020603050405020304" pitchFamily="18" charset="0"/>
              </a:rPr>
              <a:t>                THANK YOU</a:t>
            </a:r>
            <a:endParaRPr lang="en-IN" sz="3600" dirty="0">
              <a:solidFill>
                <a:schemeClr val="tx2">
                  <a:lumMod val="75000"/>
                </a:schemeClr>
              </a:solidFill>
              <a:latin typeface="Times New Roman" panose="02020603050405020304" pitchFamily="18" charset="0"/>
              <a:cs typeface="Times New Roman" panose="02020603050405020304" pitchFamily="18" charset="0"/>
            </a:endParaRPr>
          </a:p>
          <a:p>
            <a:pPr marL="155575" indent="0">
              <a:buNone/>
            </a:pPr>
            <a:r>
              <a:rPr lang="en-IN" dirty="0"/>
              <a:t>         </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7"/>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chemeClr val="lt2"/>
                </a:solidFill>
                <a:latin typeface="Arial" panose="020B0604020202020204"/>
                <a:ea typeface="Arial" panose="020B0604020202020204"/>
                <a:cs typeface="Arial" panose="020B0604020202020204"/>
                <a:sym typeface="Arial" panose="020B0604020202020204"/>
              </a:rPr>
              <a:t>Smart wheelchair</a:t>
            </a:r>
            <a:endParaRPr sz="3300" b="1">
              <a:latin typeface="Arial" panose="020B0604020202020204"/>
              <a:ea typeface="Arial" panose="020B0604020202020204"/>
              <a:cs typeface="Arial" panose="020B0604020202020204"/>
              <a:sym typeface="Arial" panose="020B0604020202020204"/>
            </a:endParaRPr>
          </a:p>
        </p:txBody>
      </p:sp>
      <p:cxnSp>
        <p:nvCxnSpPr>
          <p:cNvPr id="165" name="Google Shape;165;p37"/>
          <p:cNvCxnSpPr/>
          <p:nvPr/>
        </p:nvCxnSpPr>
        <p:spPr>
          <a:xfrm rot="10800000" flipH="1">
            <a:off x="1015275" y="1089797"/>
            <a:ext cx="4509600" cy="2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6" name="Google Shape;166;p37"/>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panose="00000900000000000000"/>
              <a:ea typeface="Montserrat ExtraBold" panose="00000900000000000000"/>
              <a:cs typeface="Montserrat ExtraBold" panose="00000900000000000000"/>
              <a:sym typeface="Montserrat ExtraBold" panose="00000900000000000000"/>
            </a:endParaRPr>
          </a:p>
        </p:txBody>
      </p:sp>
      <p:sp>
        <p:nvSpPr>
          <p:cNvPr id="167" name="Google Shape;167;p37"/>
          <p:cNvSpPr txBox="1"/>
          <p:nvPr/>
        </p:nvSpPr>
        <p:spPr>
          <a:xfrm>
            <a:off x="817675" y="1205218"/>
            <a:ext cx="6178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2"/>
                </a:solidFill>
                <a:latin typeface="Montserrat" panose="00000500000000000000"/>
                <a:ea typeface="Montserrat" panose="00000500000000000000"/>
                <a:cs typeface="Montserrat" panose="00000500000000000000"/>
                <a:sym typeface="Montserrat" panose="00000500000000000000"/>
              </a:rPr>
              <a:t>( Aid to physically disabled people by incorporating manual operation)</a:t>
            </a:r>
            <a:endParaRPr sz="1200">
              <a:latin typeface="Montserrat" panose="00000500000000000000"/>
              <a:ea typeface="Montserrat" panose="00000500000000000000"/>
              <a:cs typeface="Montserrat" panose="00000500000000000000"/>
              <a:sym typeface="Montserrat" panose="00000500000000000000"/>
            </a:endParaRPr>
          </a:p>
        </p:txBody>
      </p:sp>
      <p:sp>
        <p:nvSpPr>
          <p:cNvPr id="168" name="Google Shape;168;p37"/>
          <p:cNvSpPr txBox="1">
            <a:spLocks noGrp="1"/>
          </p:cNvSpPr>
          <p:nvPr>
            <p:ph type="body" idx="1"/>
          </p:nvPr>
        </p:nvSpPr>
        <p:spPr>
          <a:xfrm>
            <a:off x="887650" y="1687525"/>
            <a:ext cx="7223100" cy="380662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200" b="1" dirty="0"/>
              <a:t>PROBLEM :</a:t>
            </a:r>
            <a:endParaRPr sz="1200" b="1" dirty="0"/>
          </a:p>
          <a:p>
            <a:pPr marL="0" lvl="0" indent="0" algn="just" rtl="0">
              <a:spcBef>
                <a:spcPts val="0"/>
              </a:spcBef>
              <a:spcAft>
                <a:spcPts val="0"/>
              </a:spcAft>
              <a:buNone/>
            </a:pPr>
            <a:endParaRPr sz="1200" b="1" dirty="0"/>
          </a:p>
          <a:p>
            <a:pPr marL="0" indent="0" algn="just">
              <a:buNone/>
            </a:pPr>
            <a:r>
              <a:rPr lang="en-IN" sz="1400" dirty="0">
                <a:solidFill>
                  <a:schemeClr val="accent1">
                    <a:lumMod val="75000"/>
                  </a:schemeClr>
                </a:solidFill>
                <a:effectLst/>
                <a:latin typeface="Times New Roman" panose="02020603050405020304" pitchFamily="18" charset="0"/>
                <a:ea typeface="Times New Roman" panose="02020603050405020304" pitchFamily="18" charset="0"/>
              </a:rPr>
              <a:t>Today in India many people are suffering from disability, there are people whose lower half of the body is paralyzed. In India, around 5436604 population is affected from movement disability. The wheelchairs available today are less convenient and manually operated which leads to various issues. Dirtying of hands as a result of pushing one’s own wheelchair forward is one such issue. If sanitary equipment is not at one’s frequent disposable, it may result in serious health disorders as individuals eat or drink with the same dirt intact. Additionally, one must also consider that many individuals – especially those below the poverty line, who are most likely to use manual instead of automated wheelchairs – lack the monetary capacity to fund frequent sanitation against the dirtying of hands. This exacerbates the spread of germs to those they come into contact with. Moreover, using a wheelchair during rain or on uneven surfaces makes it difficult for the user as is takes a lot of physical effort; thus, leaving the user feeling tired. Even some motorized wheelchairs are less convenient because the controller of it is attached on its arm rest, so the user cannot use it remotely and needs others help to sit on it.</a:t>
            </a:r>
            <a:endParaRPr lang="en-IN" sz="1400" dirty="0">
              <a:solidFill>
                <a:schemeClr val="accent1">
                  <a:lumMod val="75000"/>
                </a:schemeClr>
              </a:solidFill>
              <a:effectLst/>
              <a:latin typeface="Times New Roman" panose="02020603050405020304" pitchFamily="18" charset="0"/>
              <a:ea typeface="Times New Roman" panose="02020603050405020304" pitchFamily="18" charset="0"/>
            </a:endParaRPr>
          </a:p>
          <a:p>
            <a:pPr marL="0" lvl="0" indent="0" algn="just" rtl="0">
              <a:spcBef>
                <a:spcPts val="0"/>
              </a:spcBef>
              <a:spcAft>
                <a:spcPts val="0"/>
              </a:spcAft>
              <a:buNone/>
            </a:pPr>
            <a:endParaRP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8"/>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Solution</a:t>
            </a:r>
            <a:endParaRPr lang="en-GB"/>
          </a:p>
        </p:txBody>
      </p:sp>
      <p:sp>
        <p:nvSpPr>
          <p:cNvPr id="174" name="Google Shape;174;p38"/>
          <p:cNvSpPr txBox="1">
            <a:spLocks noGrp="1"/>
          </p:cNvSpPr>
          <p:nvPr>
            <p:ph type="body" idx="1"/>
          </p:nvPr>
        </p:nvSpPr>
        <p:spPr>
          <a:xfrm>
            <a:off x="938500" y="1246025"/>
            <a:ext cx="7172100" cy="3039900"/>
          </a:xfrm>
          <a:prstGeom prst="rect">
            <a:avLst/>
          </a:prstGeom>
          <a:solidFill>
            <a:schemeClr val="dk1"/>
          </a:solidFill>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endParaRPr sz="1100" dirty="0">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0" indent="0" algn="just">
              <a:spcBef>
                <a:spcPts val="1200"/>
              </a:spcBef>
              <a:spcAft>
                <a:spcPts val="1600"/>
              </a:spcAft>
              <a:buNone/>
            </a:pPr>
            <a:r>
              <a:rPr lang="en-IN" sz="1400" dirty="0">
                <a:solidFill>
                  <a:schemeClr val="accent1">
                    <a:lumMod val="75000"/>
                  </a:schemeClr>
                </a:solidFill>
                <a:effectLst/>
                <a:latin typeface="Times New Roman" panose="02020603050405020304" pitchFamily="18" charset="0"/>
                <a:ea typeface="Times New Roman" panose="02020603050405020304" pitchFamily="18" charset="0"/>
              </a:rPr>
              <a:t>Now a days as most of the people have smartphones; The best solution proposed is – WIRELESSLY CONTROLLED WHEELCHAIR The wheelchair is capable of carrying the load up to 150 kg, and moving in accordance with the command given by the person using the app through the mobile phone. The chair can be controlled by the owner even if he/she isn't sitting on the chair with the help of their mobile phone. User can simulate the wheelchair towards them and then can sit on that wheelchair by themself without the need of another person, with this feature they can feel more independent and self-sufficient. Moreover, having a mobile controlled motorized wheelchair eradicates the problem of using one’s own energy for the movement and the problem of sanitation of their hands.</a:t>
            </a:r>
            <a:endParaRPr lang="en-IN" sz="1400" dirty="0">
              <a:solidFill>
                <a:schemeClr val="accent1">
                  <a:lumMod val="75000"/>
                </a:schemeClr>
              </a:solidFill>
              <a:effectLst/>
              <a:latin typeface="Times New Roman" panose="02020603050405020304" pitchFamily="18" charset="0"/>
              <a:ea typeface="Times New Roman" panose="02020603050405020304" pitchFamily="18" charset="0"/>
            </a:endParaRPr>
          </a:p>
          <a:p>
            <a:pPr marL="0" lvl="0" indent="0" algn="just" rtl="0">
              <a:spcBef>
                <a:spcPts val="120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Principle</a:t>
            </a:r>
            <a:br>
              <a:rPr lang="en-IN" dirty="0"/>
            </a:br>
            <a:r>
              <a:rPr lang="en-IN" dirty="0">
                <a:latin typeface="Times New Roman" panose="02020603050405020304" pitchFamily="18" charset="0"/>
                <a:cs typeface="Times New Roman" panose="02020603050405020304" pitchFamily="18" charset="0"/>
              </a:rPr>
              <a:t>Bluetooth Wireless Transmission</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marL="155575" indent="0" algn="just" rtl="0">
              <a:spcBef>
                <a:spcPts val="0"/>
              </a:spcBef>
              <a:spcAft>
                <a:spcPts val="0"/>
              </a:spcAft>
              <a:buNone/>
            </a:pPr>
            <a:r>
              <a:rPr lang="en-US" sz="1600" b="0" i="0" dirty="0">
                <a:solidFill>
                  <a:schemeClr val="accent1">
                    <a:lumMod val="75000"/>
                  </a:schemeClr>
                </a:solidFill>
                <a:effectLst/>
                <a:latin typeface="Times New Roman" panose="02020603050405020304" pitchFamily="18" charset="0"/>
                <a:cs typeface="Times New Roman" panose="02020603050405020304" pitchFamily="18" charset="0"/>
              </a:rPr>
              <a:t>In communication, the </a:t>
            </a:r>
            <a:r>
              <a:rPr lang="en-US" sz="1600" b="0" i="0" u="none" strike="noStrike" dirty="0">
                <a:solidFill>
                  <a:schemeClr val="accent1">
                    <a:lumMod val="75000"/>
                  </a:schemeClr>
                </a:solidFill>
                <a:effectLst/>
                <a:latin typeface="Times New Roman" panose="02020603050405020304" pitchFamily="18" charset="0"/>
                <a:cs typeface="Times New Roman" panose="02020603050405020304" pitchFamily="18" charset="0"/>
                <a:hlinkClick r:id="rId1"/>
              </a:rPr>
              <a:t>Bluetooth wireless technology</a:t>
            </a:r>
            <a:r>
              <a:rPr lang="en-US" sz="1600" b="0" i="0" dirty="0">
                <a:solidFill>
                  <a:schemeClr val="accent1">
                    <a:lumMod val="75000"/>
                  </a:schemeClr>
                </a:solidFill>
                <a:effectLst/>
                <a:latin typeface="Times New Roman" panose="02020603050405020304" pitchFamily="18" charset="0"/>
                <a:cs typeface="Times New Roman" panose="02020603050405020304" pitchFamily="18" charset="0"/>
              </a:rPr>
              <a:t> has become very popular and it is one of the fastest growing fields in the wireless technology.</a:t>
            </a:r>
            <a:endParaRPr lang="en-US" sz="1600" b="0" i="0" dirty="0">
              <a:solidFill>
                <a:schemeClr val="accent1">
                  <a:lumMod val="75000"/>
                </a:schemeClr>
              </a:solidFill>
              <a:effectLst/>
              <a:latin typeface="Times New Roman" panose="02020603050405020304" pitchFamily="18" charset="0"/>
              <a:cs typeface="Times New Roman" panose="02020603050405020304" pitchFamily="18" charset="0"/>
            </a:endParaRPr>
          </a:p>
          <a:p>
            <a:pPr marL="155575" indent="0" algn="just" rtl="0">
              <a:spcBef>
                <a:spcPts val="0"/>
              </a:spcBef>
              <a:spcAft>
                <a:spcPts val="0"/>
              </a:spcAft>
              <a:buNone/>
            </a:pPr>
            <a:r>
              <a:rPr lang="en-US" sz="1600" b="0" i="0" dirty="0">
                <a:solidFill>
                  <a:schemeClr val="accent1">
                    <a:lumMod val="75000"/>
                  </a:schemeClr>
                </a:solidFill>
                <a:effectLst/>
                <a:latin typeface="Times New Roman" panose="02020603050405020304" pitchFamily="18" charset="0"/>
                <a:cs typeface="Times New Roman" panose="02020603050405020304" pitchFamily="18" charset="0"/>
              </a:rPr>
              <a:t>The Bluetooth technology manages the communication channel of the wireless part. The Bluetooth modules can transmit and receives the data wirelessly by using two devices. The Bluetooth module can receive and transmits the data from a host system with the help of the </a:t>
            </a:r>
            <a:r>
              <a:rPr lang="en-US" sz="1600" b="1" i="0" dirty="0">
                <a:solidFill>
                  <a:schemeClr val="accent1">
                    <a:lumMod val="75000"/>
                  </a:schemeClr>
                </a:solidFill>
                <a:effectLst/>
                <a:latin typeface="Times New Roman" panose="02020603050405020304" pitchFamily="18" charset="0"/>
                <a:cs typeface="Times New Roman" panose="02020603050405020304" pitchFamily="18" charset="0"/>
              </a:rPr>
              <a:t>host controller interface</a:t>
            </a:r>
            <a:r>
              <a:rPr lang="en-US" sz="1600" b="0" i="0" dirty="0">
                <a:solidFill>
                  <a:schemeClr val="accent1">
                    <a:lumMod val="75000"/>
                  </a:schemeClr>
                </a:solidFill>
                <a:effectLst/>
                <a:latin typeface="Times New Roman" panose="02020603050405020304" pitchFamily="18" charset="0"/>
                <a:cs typeface="Times New Roman" panose="02020603050405020304" pitchFamily="18" charset="0"/>
              </a:rPr>
              <a:t> (HCI).</a:t>
            </a:r>
            <a:endParaRPr lang="en-US" sz="1600" b="0" i="0" dirty="0">
              <a:solidFill>
                <a:schemeClr val="accent1">
                  <a:lumMod val="75000"/>
                </a:schemeClr>
              </a:solidFill>
              <a:effectLst/>
              <a:latin typeface="Times New Roman" panose="02020603050405020304" pitchFamily="18" charset="0"/>
              <a:cs typeface="Times New Roman" panose="02020603050405020304" pitchFamily="18" charset="0"/>
            </a:endParaRPr>
          </a:p>
          <a:p>
            <a:pPr marL="155575" indent="0" algn="just" rtl="0">
              <a:spcBef>
                <a:spcPts val="0"/>
              </a:spcBef>
              <a:spcAft>
                <a:spcPts val="0"/>
              </a:spcAft>
              <a:buNone/>
            </a:pPr>
            <a:endParaRPr lang="en-US" sz="1600" dirty="0">
              <a:solidFill>
                <a:schemeClr val="accent1">
                  <a:lumMod val="75000"/>
                </a:schemeClr>
              </a:solidFill>
              <a:latin typeface="Times New Roman" panose="02020603050405020304" pitchFamily="18" charset="0"/>
              <a:cs typeface="Times New Roman" panose="02020603050405020304" pitchFamily="18" charset="0"/>
            </a:endParaRPr>
          </a:p>
          <a:p>
            <a:pPr marL="155575" indent="0" algn="just" rtl="0">
              <a:spcBef>
                <a:spcPts val="0"/>
              </a:spcBef>
              <a:spcAft>
                <a:spcPts val="0"/>
              </a:spcAft>
              <a:buNone/>
            </a:pPr>
            <a:r>
              <a:rPr lang="en-US" sz="1600" dirty="0">
                <a:solidFill>
                  <a:schemeClr val="accent1">
                    <a:lumMod val="75000"/>
                  </a:schemeClr>
                </a:solidFill>
                <a:latin typeface="Times New Roman" panose="02020603050405020304" pitchFamily="18" charset="0"/>
                <a:cs typeface="Times New Roman" panose="02020603050405020304" pitchFamily="18" charset="0"/>
              </a:rPr>
              <a:t>Here we will be using a mobile phone as the host.</a:t>
            </a:r>
            <a:endParaRPr lang="en-IN" sz="1600"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08610" y="0"/>
            <a:ext cx="6169025" cy="882650"/>
          </a:xfrm>
        </p:spPr>
        <p:txBody>
          <a:bodyPr/>
          <a:p>
            <a:r>
              <a:rPr lang="en-IN" altLang="en-US"/>
              <a:t>Distance Calculating Waves</a:t>
            </a:r>
            <a:endParaRPr lang="en-IN" altLang="en-US"/>
          </a:p>
        </p:txBody>
      </p:sp>
      <p:sp>
        <p:nvSpPr>
          <p:cNvPr id="5" name="Text Placeholder 4"/>
          <p:cNvSpPr>
            <a:spLocks noGrp="1"/>
          </p:cNvSpPr>
          <p:nvPr>
            <p:ph type="body" idx="1"/>
          </p:nvPr>
        </p:nvSpPr>
        <p:spPr>
          <a:xfrm>
            <a:off x="377190" y="1065530"/>
            <a:ext cx="6983095" cy="2582545"/>
          </a:xfrm>
        </p:spPr>
        <p:txBody>
          <a:bodyPr/>
          <a:p>
            <a:pPr marL="155575" indent="0" algn="just" rtl="0">
              <a:spcBef>
                <a:spcPts val="0"/>
              </a:spcBef>
              <a:spcAft>
                <a:spcPts val="0"/>
              </a:spcAft>
              <a:buNone/>
            </a:pPr>
            <a:r>
              <a:rPr lang="en-IN" altLang="en-US" sz="1600" b="0" i="0" dirty="0">
                <a:solidFill>
                  <a:schemeClr val="accent1">
                    <a:lumMod val="75000"/>
                  </a:schemeClr>
                </a:solidFill>
                <a:effectLst/>
                <a:latin typeface="Times New Roman" panose="02020603050405020304" pitchFamily="18" charset="0"/>
                <a:cs typeface="Times New Roman" panose="02020603050405020304" pitchFamily="18" charset="0"/>
              </a:rPr>
              <a:t>Apart from bluetooth technology, we are using ultrasonic waves for calculating the distance between the chair and the obstacle. We know the speed of sound wave in air, i.e. 330m/s. Ultrasonic waves will be transmitted and recieved after strinking the obstacle, the time elapsed will be calculated and hence the distance can be calculated.</a:t>
            </a:r>
            <a:endParaRPr lang="en-IN" altLang="en-US" sz="1600" b="0" i="0" dirty="0">
              <a:solidFill>
                <a:schemeClr val="accent1">
                  <a:lumMod val="75000"/>
                </a:schemeClr>
              </a:solidFill>
              <a:effectLst/>
              <a:latin typeface="Times New Roman" panose="02020603050405020304" pitchFamily="18" charset="0"/>
              <a:cs typeface="Times New Roman" panose="02020603050405020304" pitchFamily="18" charset="0"/>
            </a:endParaRPr>
          </a:p>
          <a:p>
            <a:pPr marL="155575" indent="0" algn="just" rtl="0">
              <a:spcBef>
                <a:spcPts val="0"/>
              </a:spcBef>
              <a:spcAft>
                <a:spcPts val="0"/>
              </a:spcAft>
              <a:buNone/>
            </a:pPr>
            <a:endParaRPr lang="en-IN" altLang="en-US" sz="1600" b="0" i="0" dirty="0">
              <a:solidFill>
                <a:schemeClr val="accent1">
                  <a:lumMod val="75000"/>
                </a:schemeClr>
              </a:solidFill>
              <a:effectLst/>
              <a:latin typeface="Times New Roman" panose="02020603050405020304" pitchFamily="18" charset="0"/>
              <a:cs typeface="Times New Roman" panose="02020603050405020304" pitchFamily="18" charset="0"/>
            </a:endParaRPr>
          </a:p>
          <a:p>
            <a:pPr marL="155575" indent="0" algn="just" rtl="0">
              <a:spcBef>
                <a:spcPts val="0"/>
              </a:spcBef>
              <a:spcAft>
                <a:spcPts val="0"/>
              </a:spcAft>
              <a:buNone/>
            </a:pPr>
            <a:r>
              <a:rPr lang="en-IN" altLang="en-US" sz="1600" b="0" i="0" dirty="0">
                <a:solidFill>
                  <a:schemeClr val="accent1">
                    <a:lumMod val="75000"/>
                  </a:schemeClr>
                </a:solidFill>
                <a:effectLst/>
                <a:latin typeface="Times New Roman" panose="02020603050405020304" pitchFamily="18" charset="0"/>
                <a:cs typeface="Times New Roman" panose="02020603050405020304" pitchFamily="18" charset="0"/>
              </a:rPr>
              <a:t>			Distance = Speed * Time</a:t>
            </a:r>
            <a:endParaRPr lang="en-IN" altLang="en-US" sz="1600" b="0" i="0" dirty="0">
              <a:solidFill>
                <a:schemeClr val="accent1">
                  <a:lumMod val="7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9"/>
          <p:cNvSpPr txBox="1">
            <a:spLocks noGrp="1"/>
          </p:cNvSpPr>
          <p:nvPr>
            <p:ph type="title"/>
          </p:nvPr>
        </p:nvSpPr>
        <p:spPr>
          <a:xfrm>
            <a:off x="636905" y="1991995"/>
            <a:ext cx="5735955" cy="18313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5400" b="1" dirty="0">
                <a:latin typeface="Arial" panose="020B0604020202020204"/>
                <a:ea typeface="Arial" panose="020B0604020202020204"/>
                <a:cs typeface="Arial" panose="020B0604020202020204"/>
                <a:sym typeface="Arial" panose="020B0604020202020204"/>
              </a:rPr>
              <a:t>COMPONENTS AND WORKING</a:t>
            </a:r>
            <a:endParaRPr lang="en-US" altLang="en-GB" sz="5400" b="1" dirty="0">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3700" y="243205"/>
            <a:ext cx="4486910" cy="674370"/>
          </a:xfrm>
        </p:spPr>
        <p:txBody>
          <a:bodyPr/>
          <a:p>
            <a:r>
              <a:rPr lang="en-US"/>
              <a:t>Bluetooth Module HC - 05</a:t>
            </a:r>
            <a:endParaRPr lang="en-US"/>
          </a:p>
        </p:txBody>
      </p:sp>
      <p:sp>
        <p:nvSpPr>
          <p:cNvPr id="3" name="Text Placeholder 2"/>
          <p:cNvSpPr>
            <a:spLocks noGrp="1"/>
          </p:cNvSpPr>
          <p:nvPr>
            <p:ph type="body" idx="1"/>
          </p:nvPr>
        </p:nvSpPr>
        <p:spPr>
          <a:xfrm>
            <a:off x="4282440" y="1671955"/>
            <a:ext cx="3834130" cy="2370455"/>
          </a:xfrm>
        </p:spPr>
        <p:txBody>
          <a:bodyPr/>
          <a:p>
            <a:pPr marL="155575" indent="0" algn="just" rtl="0">
              <a:spcBef>
                <a:spcPts val="0"/>
              </a:spcBef>
              <a:spcAft>
                <a:spcPts val="0"/>
              </a:spcAft>
              <a:buNone/>
            </a:pPr>
            <a:r>
              <a:rPr lang="en-US" dirty="0">
                <a:solidFill>
                  <a:schemeClr val="accent1">
                    <a:lumMod val="75000"/>
                  </a:schemeClr>
                </a:solidFill>
                <a:effectLst/>
                <a:latin typeface="Times New Roman" panose="02020603050405020304" pitchFamily="18" charset="0"/>
                <a:cs typeface="Times New Roman" panose="02020603050405020304" pitchFamily="18" charset="0"/>
                <a:sym typeface="+mn-ea"/>
              </a:rPr>
              <a:t>A </a:t>
            </a:r>
            <a:r>
              <a:rPr lang="en-US" dirty="0">
                <a:solidFill>
                  <a:schemeClr val="tx1">
                    <a:lumMod val="50000"/>
                    <a:lumOff val="50000"/>
                  </a:schemeClr>
                </a:solidFill>
                <a:effectLst/>
                <a:latin typeface="Times New Roman" panose="02020603050405020304" pitchFamily="18" charset="0"/>
                <a:cs typeface="Times New Roman" panose="02020603050405020304" pitchFamily="18" charset="0"/>
                <a:sym typeface="+mn-ea"/>
              </a:rPr>
              <a:t>BLUETOOTH MODULE </a:t>
            </a:r>
            <a:r>
              <a:rPr lang="en-US" dirty="0">
                <a:solidFill>
                  <a:schemeClr val="accent1">
                    <a:lumMod val="75000"/>
                  </a:schemeClr>
                </a:solidFill>
                <a:effectLst/>
                <a:latin typeface="Times New Roman" panose="02020603050405020304" pitchFamily="18" charset="0"/>
                <a:cs typeface="Times New Roman" panose="02020603050405020304" pitchFamily="18" charset="0"/>
                <a:sym typeface="+mn-ea"/>
              </a:rPr>
              <a:t>is fitted  in the wheel chair receives the radio signals from the smartphone. In this way a wireless transmission of the signals is made.</a:t>
            </a:r>
            <a:r>
              <a:rPr lang="en-IN" altLang="en-US" dirty="0">
                <a:solidFill>
                  <a:schemeClr val="accent1">
                    <a:lumMod val="75000"/>
                  </a:schemeClr>
                </a:solidFill>
                <a:effectLst/>
                <a:latin typeface="Times New Roman" panose="02020603050405020304" pitchFamily="18" charset="0"/>
                <a:cs typeface="Times New Roman" panose="02020603050405020304" pitchFamily="18" charset="0"/>
                <a:sym typeface="+mn-ea"/>
              </a:rPr>
              <a:t> </a:t>
            </a:r>
            <a:endParaRPr lang="en-US" b="0" dirty="0">
              <a:solidFill>
                <a:schemeClr val="accent1">
                  <a:lumMod val="75000"/>
                </a:schemeClr>
              </a:solidFill>
              <a:effectLst/>
              <a:latin typeface="Times New Roman" panose="02020603050405020304" pitchFamily="18" charset="0"/>
              <a:cs typeface="Times New Roman" panose="02020603050405020304" pitchFamily="18" charset="0"/>
            </a:endParaRPr>
          </a:p>
          <a:p>
            <a:pPr marL="155575" indent="0">
              <a:buNone/>
            </a:pPr>
            <a:br>
              <a:rPr lang="en-US" dirty="0">
                <a:sym typeface="+mn-ea"/>
              </a:rPr>
            </a:br>
            <a:endParaRPr lang="en-IN" dirty="0"/>
          </a:p>
          <a:p>
            <a:pPr marL="127000" indent="0">
              <a:buNone/>
            </a:pPr>
            <a:endParaRPr lang="en-US"/>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2610" y="1397000"/>
            <a:ext cx="3567430" cy="2832100"/>
          </a:xfrm>
          <a:prstGeom prst="rect">
            <a:avLst/>
          </a:prstGeom>
          <a:noFill/>
          <a:ln w="38100">
            <a:solidFill>
              <a:schemeClr val="tx2">
                <a:lumMod val="75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053205" y="1927225"/>
            <a:ext cx="3187065" cy="1599565"/>
          </a:xfrm>
          <a:prstGeom prst="rect">
            <a:avLst/>
          </a:prstGeom>
          <a:noFill/>
        </p:spPr>
        <p:txBody>
          <a:bodyPr wrap="square">
            <a:spAutoFit/>
          </a:bodyPr>
          <a:lstStyle/>
          <a:p>
            <a:pPr algn="just"/>
            <a:r>
              <a:rPr lang="en-US" sz="1400" b="0" i="0" u="none" strike="noStrike" dirty="0">
                <a:solidFill>
                  <a:schemeClr val="tx1">
                    <a:lumMod val="50000"/>
                    <a:lumOff val="50000"/>
                  </a:schemeClr>
                </a:solidFill>
                <a:effectLst/>
                <a:latin typeface="Times New Roman" panose="02020603050405020304" pitchFamily="18" charset="0"/>
                <a:cs typeface="Times New Roman" panose="02020603050405020304" pitchFamily="18" charset="0"/>
              </a:rPr>
              <a:t>ARDUINO </a:t>
            </a:r>
            <a:r>
              <a:rPr lang="en-IN" altLang="en-US" sz="1400" b="0"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is a type of a microprocessor that </a:t>
            </a:r>
            <a:r>
              <a:rPr lang="en-IN" sz="1400" b="0"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controls other components as per the instruction given to it by uploading a code</a:t>
            </a:r>
            <a:r>
              <a:rPr lang="en-US" sz="1400" b="0"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a:t>
            </a:r>
            <a:r>
              <a:rPr lang="en-IN" altLang="en-US" sz="1400" b="0"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 It consists of some digital, analog,  and PMW pins. </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a:p>
            <a:pPr algn="just"/>
            <a:r>
              <a:rPr lang="en-IN" dirty="0">
                <a:solidFill>
                  <a:schemeClr val="accent1">
                    <a:lumMod val="75000"/>
                  </a:schemeClr>
                </a:solidFill>
                <a:latin typeface="Times New Roman" panose="02020603050405020304" pitchFamily="18" charset="0"/>
                <a:cs typeface="Times New Roman" panose="02020603050405020304" pitchFamily="18" charset="0"/>
              </a:rPr>
              <a:t>The main component of this mmicrocontroller is its ATmega 328p IC.</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082"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8320" y="1302385"/>
            <a:ext cx="3141980" cy="2896235"/>
          </a:xfrm>
          <a:prstGeom prst="rect">
            <a:avLst/>
          </a:prstGeom>
          <a:noFill/>
          <a:ln w="38100">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68655" y="349885"/>
            <a:ext cx="2837180" cy="560705"/>
          </a:xfrm>
        </p:spPr>
        <p:txBody>
          <a:bodyPr/>
          <a:p>
            <a:r>
              <a:rPr lang="en-US"/>
              <a:t>Arduino</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68655" y="349885"/>
            <a:ext cx="3498215" cy="560705"/>
          </a:xfrm>
        </p:spPr>
        <p:txBody>
          <a:bodyPr/>
          <a:p>
            <a:r>
              <a:rPr lang="en-US"/>
              <a:t>Motor Driver</a:t>
            </a:r>
            <a:r>
              <a:rPr lang="en-IN" altLang="en-US"/>
              <a:t> - L298</a:t>
            </a:r>
            <a:endParaRPr lang="en-IN" altLang="en-US"/>
          </a:p>
        </p:txBody>
      </p:sp>
      <p:sp>
        <p:nvSpPr>
          <p:cNvPr id="3" name="Text Placeholder 2"/>
          <p:cNvSpPr>
            <a:spLocks noGrp="1"/>
          </p:cNvSpPr>
          <p:nvPr>
            <p:ph type="body" idx="1"/>
          </p:nvPr>
        </p:nvSpPr>
        <p:spPr>
          <a:xfrm>
            <a:off x="4729480" y="2160805"/>
            <a:ext cx="2837400" cy="1252500"/>
          </a:xfrm>
        </p:spPr>
        <p:txBody>
          <a:bodyPr/>
          <a:p>
            <a:pPr marL="127000" indent="0">
              <a:buNone/>
            </a:pPr>
            <a:r>
              <a:rPr lang="en-IN" altLang="en-US" dirty="0">
                <a:solidFill>
                  <a:schemeClr val="accent1">
                    <a:lumMod val="75000"/>
                  </a:schemeClr>
                </a:solidFill>
                <a:effectLst/>
                <a:latin typeface="Times New Roman" panose="02020603050405020304" pitchFamily="18" charset="0"/>
                <a:cs typeface="Times New Roman" panose="02020603050405020304" pitchFamily="18" charset="0"/>
                <a:sym typeface="+mn-ea"/>
              </a:rPr>
              <a:t>Motor driver is used to control the direction and speed of the motors connected to it. Also it can power the motors </a:t>
            </a:r>
            <a:r>
              <a:rPr lang="en-US" altLang="en-IN" dirty="0">
                <a:solidFill>
                  <a:schemeClr val="accent1">
                    <a:lumMod val="75000"/>
                  </a:schemeClr>
                </a:solidFill>
                <a:effectLst/>
                <a:latin typeface="Times New Roman" panose="02020603050405020304" pitchFamily="18" charset="0"/>
                <a:cs typeface="Times New Roman" panose="02020603050405020304" pitchFamily="18" charset="0"/>
                <a:sym typeface="+mn-ea"/>
              </a:rPr>
              <a:t>w</a:t>
            </a:r>
            <a:r>
              <a:rPr lang="en-IN" altLang="en-US" dirty="0">
                <a:solidFill>
                  <a:schemeClr val="accent1">
                    <a:lumMod val="75000"/>
                  </a:schemeClr>
                </a:solidFill>
                <a:effectLst/>
                <a:latin typeface="Times New Roman" panose="02020603050405020304" pitchFamily="18" charset="0"/>
                <a:cs typeface="Times New Roman" panose="02020603050405020304" pitchFamily="18" charset="0"/>
                <a:sym typeface="+mn-ea"/>
              </a:rPr>
              <a:t>ith external batteries of 5 or 12 voltage. </a:t>
            </a:r>
            <a:endParaRPr lang="en-US" dirty="0">
              <a:solidFill>
                <a:schemeClr val="accent1">
                  <a:lumMod val="75000"/>
                </a:schemeClr>
              </a:solidFill>
              <a:effectLst/>
              <a:latin typeface="Times New Roman" panose="02020603050405020304" pitchFamily="18" charset="0"/>
              <a:cs typeface="Times New Roman" panose="02020603050405020304" pitchFamily="18" charset="0"/>
              <a:sym typeface="+mn-ea"/>
            </a:endParaRPr>
          </a:p>
          <a:p>
            <a:pPr marL="127000" indent="0">
              <a:buNone/>
            </a:pPr>
            <a:endParaRPr lang="en-US"/>
          </a:p>
        </p:txBody>
      </p:sp>
      <p:pic>
        <p:nvPicPr>
          <p:cNvPr id="3092" name="Picture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655" y="1242695"/>
            <a:ext cx="3885565" cy="2978150"/>
          </a:xfrm>
          <a:prstGeom prst="rect">
            <a:avLst/>
          </a:prstGeom>
          <a:noFill/>
          <a:ln w="28575">
            <a:solidFill>
              <a:schemeClr val="tx2">
                <a:lumMod val="75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5653</Words>
  <Application>WPS Presentation</Application>
  <PresentationFormat>On-screen Show (16:9)</PresentationFormat>
  <Paragraphs>113</Paragraphs>
  <Slides>18</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SimSun</vt:lpstr>
      <vt:lpstr>Wingdings</vt:lpstr>
      <vt:lpstr>Arial</vt:lpstr>
      <vt:lpstr>Montserrat ExtraBold</vt:lpstr>
      <vt:lpstr>Montserrat</vt:lpstr>
      <vt:lpstr>Montserrat Medium</vt:lpstr>
      <vt:lpstr>Comic Sans MS</vt:lpstr>
      <vt:lpstr>Times New Roman</vt:lpstr>
      <vt:lpstr>Microsoft YaHei</vt:lpstr>
      <vt:lpstr>Arial Unicode MS</vt:lpstr>
      <vt:lpstr>Futuristic Background by Slidesgo</vt:lpstr>
      <vt:lpstr>Breakers</vt:lpstr>
      <vt:lpstr>Smart wheelchair</vt:lpstr>
      <vt:lpstr>Solution</vt:lpstr>
      <vt:lpstr>Principle Bluetooth Wireless Transmission</vt:lpstr>
      <vt:lpstr>PowerPoint 演示文稿</vt:lpstr>
      <vt:lpstr>COMPONENTS AND WORKING</vt:lpstr>
      <vt:lpstr>Bluetooth Module HC - 05</vt:lpstr>
      <vt:lpstr>Arduino</vt:lpstr>
      <vt:lpstr>Motor Driver - L298</vt:lpstr>
      <vt:lpstr>DC Motor</vt:lpstr>
      <vt:lpstr>Wheels</vt:lpstr>
      <vt:lpstr>Batteries</vt:lpstr>
      <vt:lpstr>UltraSonic Sensor</vt:lpstr>
      <vt:lpstr>Arduino Code Explaination</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Circuit  Breakers</dc:title>
  <dc:creator>JIGYASA SINGH</dc:creator>
  <cp:lastModifiedBy>dgala</cp:lastModifiedBy>
  <cp:revision>7</cp:revision>
  <dcterms:created xsi:type="dcterms:W3CDTF">2022-07-12T16:57:00Z</dcterms:created>
  <dcterms:modified xsi:type="dcterms:W3CDTF">2022-07-14T11:22:34Z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133547DABD5147D48E2B297D02F8D763</vt:lpwstr>
  </property>
  <property fmtid="{D5CDD505-2E9C-101B-9397-08002B2CF9AE}" pid="3" name="KSOProductBuildVer">
    <vt:lpwstr>1033-11.2.0.11191</vt:lpwstr>
  </property>
</Properties>
</file>